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
  </p:notesMasterIdLst>
  <p:sldIdLst>
    <p:sldId id="256" r:id="rId2"/>
    <p:sldId id="257" r:id="rId3"/>
    <p:sldId id="266" r:id="rId4"/>
    <p:sldId id="258" r:id="rId5"/>
    <p:sldId id="259" r:id="rId6"/>
    <p:sldId id="265" r:id="rId7"/>
    <p:sldId id="264" r:id="rId8"/>
    <p:sldId id="260" r:id="rId9"/>
    <p:sldId id="261" r:id="rId10"/>
    <p:sldId id="262" r:id="rId11"/>
  </p:sldIdLst>
  <p:sldSz cx="18288000" cy="10287000"/>
  <p:notesSz cx="10287000" cy="1828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55" d="100"/>
          <a:sy n="55" d="100"/>
        </p:scale>
        <p:origin x="658" y="53"/>
      </p:cViewPr>
      <p:guideLst/>
    </p:cSldViewPr>
  </p:slideViewPr>
  <p:notesTextViewPr>
    <p:cViewPr>
      <p:scale>
        <a:sx n="3" d="2"/>
        <a:sy n="3" d="2"/>
      </p:scale>
      <p:origin x="0" y="-5"/>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677299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retail stores the management faces 2 difficulties </a:t>
            </a:r>
          </a:p>
          <a:p>
            <a:r>
              <a:rPr lang="en-US" dirty="0"/>
              <a:t>1.Overstocking -&gt; Which can lead to waste of product</a:t>
            </a:r>
          </a:p>
          <a:p>
            <a:endParaRPr lang="en-US" dirty="0"/>
          </a:p>
          <a:p>
            <a:r>
              <a:rPr lang="en-US" dirty="0"/>
              <a:t>2.Stockouts -&gt; Which can make customers angry because of unavailability of products</a:t>
            </a:r>
          </a:p>
          <a:p>
            <a:endParaRPr lang="en-US" dirty="0"/>
          </a:p>
          <a:p>
            <a:r>
              <a:rPr lang="en-US" dirty="0"/>
              <a:t>So in this project by </a:t>
            </a:r>
            <a:r>
              <a:rPr lang="en-US" dirty="0" err="1"/>
              <a:t>analysing</a:t>
            </a:r>
            <a:r>
              <a:rPr lang="en-US" dirty="0"/>
              <a:t> customer trends like weekends and seasonal shifts -&gt; we transform the process of inventory management from pure guessing game to precise science</a:t>
            </a:r>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conclude, let's look at the bottom line. This project isn't just about achieving 90% accuracy; it's about transforming those predictions into </a:t>
            </a:r>
            <a:r>
              <a:rPr lang="en-US" b="1" dirty="0"/>
              <a:t>Tangible Business Outcomes</a:t>
            </a:r>
            <a:r>
              <a:rPr lang="en-US" dirty="0"/>
              <a:t>.</a:t>
            </a:r>
          </a:p>
          <a:p>
            <a:r>
              <a:rPr lang="en-US" dirty="0"/>
              <a:t>We identified three key areas where this model drives value:</a:t>
            </a:r>
          </a:p>
          <a:p>
            <a:r>
              <a:rPr lang="en-US" b="1" dirty="0"/>
              <a:t>1. Strategic Value: Waste &amp; Capital Optimization</a:t>
            </a:r>
            <a:r>
              <a:rPr lang="en-US" dirty="0"/>
              <a:t> [Point to the first column] "First, money. By distinguishing between High and Low demand days, we prevent over-ordering. This leads to an estimated </a:t>
            </a:r>
            <a:r>
              <a:rPr lang="en-US" b="1" dirty="0"/>
              <a:t>15-20% reduction in perishable waste</a:t>
            </a:r>
            <a:r>
              <a:rPr lang="en-US" dirty="0"/>
              <a:t>. Furthermore, it frees up working capital that would otherwise be trapped in stagnant inventory, reducing markdown losses."</a:t>
            </a:r>
          </a:p>
          <a:p>
            <a:r>
              <a:rPr lang="en-US" b="1" dirty="0"/>
              <a:t>2. Operational Efficiency: Labor &amp; Service</a:t>
            </a:r>
            <a:r>
              <a:rPr lang="en-US" dirty="0"/>
              <a:t> [Point to the middle column] "Second, people. Inventory isn't the only cost; labor is too. By anticipating demand peaks, managers can implement </a:t>
            </a:r>
            <a:r>
              <a:rPr lang="en-US" b="1" dirty="0"/>
              <a:t>Targeted Staffing</a:t>
            </a:r>
            <a:r>
              <a:rPr lang="en-US" dirty="0"/>
              <a:t>. This means we cut unnecessary overtime on slow days while ensuring improved customer service during the busy spikes we successfully predicted."</a:t>
            </a:r>
          </a:p>
          <a:p>
            <a:r>
              <a:rPr lang="en-US" b="1" dirty="0"/>
              <a:t>3. Future Scalability: Growth &amp; Integration</a:t>
            </a:r>
            <a:r>
              <a:rPr lang="en-US" dirty="0"/>
              <a:t> [Point to the last column] "Finally, the future. This framework is not limited to one store. It scales to any SKU or location. It is also architected to ingest </a:t>
            </a:r>
            <a:r>
              <a:rPr lang="en-US" b="1" dirty="0"/>
              <a:t>richer data sources</a:t>
            </a:r>
            <a:r>
              <a:rPr lang="en-US" dirty="0"/>
              <a:t> in the future—such as live weather feeds or competitor promotions—turning raw analytics into everyday operational profit.</a:t>
            </a:r>
          </a:p>
          <a:p>
            <a:r>
              <a:rPr lang="en-US" dirty="0"/>
              <a:t>Thank you for your time. I am now happy to take any questions.</a:t>
            </a: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technical pipeline consists of four main stages. First, </a:t>
            </a:r>
            <a:r>
              <a:rPr lang="en-US" b="1" dirty="0"/>
              <a:t>Aggregation</a:t>
            </a:r>
            <a:r>
              <a:rPr lang="en-US" dirty="0"/>
              <a:t>, where I transformed thousands of raw transaction logs into a clean, daily sales volume dataset. Second, </a:t>
            </a:r>
            <a:r>
              <a:rPr lang="en-US" b="1" dirty="0"/>
              <a:t>Feature Engineering</a:t>
            </a:r>
            <a:r>
              <a:rPr lang="en-US" dirty="0"/>
              <a:t>, which is the 'brain' of the model. Third, </a:t>
            </a:r>
            <a:r>
              <a:rPr lang="en-US" b="1" dirty="0"/>
              <a:t>Model Benchmarking</a:t>
            </a:r>
            <a:r>
              <a:rPr lang="en-US" dirty="0"/>
              <a:t>, where I compared linear models against ensemble algorithms to find the highest accuracy. Finally, I developed a </a:t>
            </a:r>
            <a:r>
              <a:rPr lang="en-US" b="1" dirty="0"/>
              <a:t>Forecasting Function</a:t>
            </a:r>
            <a:r>
              <a:rPr lang="en-US" dirty="0"/>
              <a:t> that allows a user to input any future date and receive a demand classification."</a:t>
            </a:r>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2900" y="2286000"/>
            <a:ext cx="10972800" cy="6172200"/>
          </a:xfrm>
          <a:prstGeom prst="rect">
            <a:avLst/>
          </a:prstGeom>
          <a:noFill/>
          <a:ln w="12700">
            <a:solidFill>
              <a:prstClr val="black"/>
            </a:solidFill>
          </a:ln>
        </p:spPr>
      </p:sp>
      <p:sp>
        <p:nvSpPr>
          <p:cNvPr id="3" name="Notes Placeholder 2"/>
          <p:cNvSpPr>
            <a:spLocks noGrp="1"/>
          </p:cNvSpPr>
          <p:nvPr>
            <p:ph type="body" idx="1"/>
          </p:nvPr>
        </p:nvSpPr>
        <p:spPr>
          <a:xfrm>
            <a:off x="1028700" y="8801100"/>
            <a:ext cx="8229600" cy="7200900"/>
          </a:xfrm>
          <a:prstGeom prst="rect">
            <a:avLst/>
          </a:prstGeom>
        </p:spPr>
        <p:txBody>
          <a:bodyPr/>
          <a:lstStyle/>
          <a:p>
            <a:r>
              <a:rPr lang="en-US" dirty="0"/>
              <a:t>Raw dates—like 'December 25th, 2025'—are difficult for a Machine Learning model to interpret directly. A model doesn't inherently know that December means 'winter' or that Sunday means 'weekend shopping’.</a:t>
            </a:r>
          </a:p>
          <a:p>
            <a:endParaRPr lang="en-US" dirty="0"/>
          </a:p>
          <a:p>
            <a:r>
              <a:rPr lang="en-US" dirty="0"/>
              <a:t>To solve this, I performed </a:t>
            </a:r>
            <a:r>
              <a:rPr lang="en-US" b="1" dirty="0"/>
              <a:t>Date Feature Extraction</a:t>
            </a:r>
            <a:r>
              <a:rPr lang="en-US" dirty="0"/>
              <a:t>. I decomposed the single 'Date' column into specific, numeric features that the model can learn from:</a:t>
            </a:r>
          </a:p>
          <a:p>
            <a:endParaRPr lang="en-US" dirty="0"/>
          </a:p>
          <a:p>
            <a:r>
              <a:rPr lang="en-US" b="1" dirty="0"/>
              <a:t>Month &amp; Quarter:</a:t>
            </a:r>
            <a:r>
              <a:rPr lang="en-US" dirty="0"/>
              <a:t> I extracted the specific month and quarter to help the model identify seasonal cycles—for instance, spotting that demand consistently peaks in Q4 (Quarter 4) or December.</a:t>
            </a:r>
          </a:p>
          <a:p>
            <a:r>
              <a:rPr lang="en-US" b="1" dirty="0"/>
              <a:t>Day of the Week:</a:t>
            </a:r>
            <a:r>
              <a:rPr lang="en-US" dirty="0"/>
              <a:t> I pulled out the specific day (Monday vs. Saturday).</a:t>
            </a:r>
          </a:p>
          <a:p>
            <a:r>
              <a:rPr lang="en-US" b="1" dirty="0" err="1"/>
              <a:t>Is_Weekend</a:t>
            </a:r>
            <a:r>
              <a:rPr lang="en-US" b="1" dirty="0"/>
              <a:t> Flag:</a:t>
            </a:r>
            <a:r>
              <a:rPr lang="en-US" dirty="0"/>
              <a:t> Most importantly for retail, I created a binary '</a:t>
            </a:r>
            <a:r>
              <a:rPr lang="en-US" dirty="0" err="1"/>
              <a:t>Is_Weekend</a:t>
            </a:r>
            <a:r>
              <a:rPr lang="en-US" dirty="0"/>
              <a:t>' feature. This simply tells the model 'Yes' or 'No'—is this a Saturday or Sunday?</a:t>
            </a:r>
          </a:p>
          <a:p>
            <a:endParaRPr lang="en-US" dirty="0"/>
          </a:p>
          <a:p>
            <a:r>
              <a:rPr lang="en-US" dirty="0"/>
              <a:t>By explicitly feeding this information to the model, we enable it to catch patterns like 'Sales always spike on weekends' or 'Demand drops in February,' which significantly improved our prediction accuracy."</a:t>
            </a:r>
          </a:p>
          <a:p>
            <a:endParaRPr lang="en-IN" dirty="0"/>
          </a:p>
        </p:txBody>
      </p:sp>
    </p:spTree>
    <p:extLst>
      <p:ext uri="{BB962C8B-B14F-4D97-AF65-F5344CB8AC3E}">
        <p14:creationId xmlns:p14="http://schemas.microsoft.com/office/powerpoint/2010/main" val="38746186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Lag feature : I Introduced a lag feature which can give memory to the model </a:t>
            </a:r>
          </a:p>
          <a:p>
            <a:r>
              <a:rPr lang="en-US" dirty="0"/>
              <a:t>It can get the data from the previous day , 7 days before , 14 days before which allow the model to see the sales from previous weeks to predict today’s sale  </a:t>
            </a:r>
          </a:p>
          <a:p>
            <a:endParaRPr lang="en-US" dirty="0"/>
          </a:p>
          <a:p>
            <a:r>
              <a:rPr lang="en-US" dirty="0"/>
              <a:t>Rolling feature :</a:t>
            </a:r>
          </a:p>
          <a:p>
            <a:r>
              <a:rPr lang="en-US" dirty="0"/>
              <a:t>"While date features tell us </a:t>
            </a:r>
            <a:r>
              <a:rPr lang="en-US" i="1" dirty="0"/>
              <a:t>when</a:t>
            </a:r>
            <a:r>
              <a:rPr lang="en-US" dirty="0"/>
              <a:t> a sale happened, they don't capture the recent momentum of the business. To solve this, I engineered </a:t>
            </a:r>
            <a:r>
              <a:rPr lang="en-US" b="1" dirty="0"/>
              <a:t>Rolling Statistics</a:t>
            </a:r>
            <a:r>
              <a:rPr lang="en-US" dirty="0"/>
              <a:t>.</a:t>
            </a:r>
          </a:p>
          <a:p>
            <a:r>
              <a:rPr lang="en-US" dirty="0"/>
              <a:t>[Point to the graph on the slide]</a:t>
            </a:r>
          </a:p>
          <a:p>
            <a:r>
              <a:rPr lang="en-US" dirty="0"/>
              <a:t>Daily sales data can be very noisy—one random bad day can confuse a model. To fix this, I calculated </a:t>
            </a:r>
            <a:r>
              <a:rPr lang="en-US" b="1" dirty="0"/>
              <a:t>Rolling Means and Standard Deviations</a:t>
            </a:r>
            <a:r>
              <a:rPr lang="en-US" dirty="0"/>
              <a:t> over two specific windows:</a:t>
            </a:r>
          </a:p>
          <a:p>
            <a:r>
              <a:rPr lang="en-US" b="1" dirty="0"/>
              <a:t>7-Day Window:</a:t>
            </a:r>
            <a:r>
              <a:rPr lang="en-US" dirty="0"/>
              <a:t> To capture weekly volatility and short-term trends.</a:t>
            </a:r>
          </a:p>
          <a:p>
            <a:r>
              <a:rPr lang="en-US" b="1" dirty="0"/>
              <a:t>30-Day Window:</a:t>
            </a:r>
            <a:r>
              <a:rPr lang="en-US" dirty="0"/>
              <a:t> To capture the longer, monthly baseline.</a:t>
            </a:r>
          </a:p>
          <a:p>
            <a:r>
              <a:rPr lang="en-US" dirty="0"/>
              <a:t>Think of this as giving the model 'memory.' Instead of just looking at today's date, the model can now look at the average performance of the last week and month.</a:t>
            </a:r>
          </a:p>
          <a:p>
            <a:r>
              <a:rPr lang="en-US" dirty="0"/>
              <a:t>This helps the model distinguish between a random one-off spike and a sustained increase in demand, leading to much more reliable predictions."</a:t>
            </a:r>
          </a:p>
          <a:p>
            <a:endParaRPr lang="en-US"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brings us to the most critical decision in the project: </a:t>
            </a:r>
            <a:r>
              <a:rPr lang="en-US" b="1" dirty="0"/>
              <a:t>Selecting the Best Brain</a:t>
            </a:r>
            <a:r>
              <a:rPr lang="en-US" dirty="0"/>
              <a:t>.</a:t>
            </a:r>
          </a:p>
          <a:p>
            <a:endParaRPr lang="en-US" dirty="0"/>
          </a:p>
          <a:p>
            <a:r>
              <a:rPr lang="en-US" dirty="0"/>
              <a:t>I didn't want to rely on guesswork, so I treated this phase like a rigorous audition. I benchmarked three distinct algorithms to see which one could best understand our seasonal data:</a:t>
            </a:r>
          </a:p>
          <a:p>
            <a:endParaRPr lang="en-US" dirty="0"/>
          </a:p>
          <a:p>
            <a:r>
              <a:rPr lang="en-US" b="1" dirty="0"/>
              <a:t>Logistic Regression:</a:t>
            </a:r>
            <a:r>
              <a:rPr lang="en-US" dirty="0"/>
              <a:t> I started here to establish a baseline. It’s a simple, linear 'brain'. If more complex models couldn't beat this, we would know our data was too noisy.</a:t>
            </a:r>
          </a:p>
          <a:p>
            <a:endParaRPr lang="en-US" dirty="0"/>
          </a:p>
          <a:p>
            <a:r>
              <a:rPr lang="en-US" b="1" dirty="0"/>
              <a:t>Random Forest:</a:t>
            </a:r>
            <a:r>
              <a:rPr lang="en-US" dirty="0"/>
              <a:t> Next, I tested Random Forest. This model builds multiple decision trees in parallel. It’s excellent at handling complex, non-linear patterns without overfitting.</a:t>
            </a:r>
          </a:p>
          <a:p>
            <a:endParaRPr lang="en-US" dirty="0"/>
          </a:p>
          <a:p>
            <a:endParaRPr lang="en-US" dirty="0"/>
          </a:p>
          <a:p>
            <a:r>
              <a:rPr lang="en-US" b="1" dirty="0"/>
              <a:t>Gradient Boosting:</a:t>
            </a:r>
            <a:r>
              <a:rPr lang="en-US" dirty="0"/>
              <a:t> Finally, I introduced Gradient Boosting. Unlike Random Forest, this is a sequential learner. It looks at the errors made by previous trees and builds new trees specifically to fix them</a:t>
            </a:r>
          </a:p>
          <a:p>
            <a:r>
              <a:rPr lang="en-US" dirty="0"/>
              <a:t>.</a:t>
            </a:r>
          </a:p>
          <a:p>
            <a:r>
              <a:rPr lang="en-US" b="1" dirty="0"/>
              <a:t>The Verdict:</a:t>
            </a:r>
            <a:r>
              <a:rPr lang="en-US" dirty="0"/>
              <a:t> After running them through our benchmark, </a:t>
            </a:r>
            <a:r>
              <a:rPr lang="en-US" b="1" dirty="0"/>
              <a:t>Logistic Regression</a:t>
            </a:r>
            <a:r>
              <a:rPr lang="en-US" dirty="0"/>
              <a:t> emerged as the strongest individual performer, effectively minimizing errors that the simpler models missed. This 'brain' became the core of our final predictive system."</a:t>
            </a: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2900" y="2286000"/>
            <a:ext cx="10972800" cy="6172200"/>
          </a:xfrm>
          <a:prstGeom prst="rect">
            <a:avLst/>
          </a:prstGeom>
          <a:noFill/>
          <a:ln w="12700">
            <a:solidFill>
              <a:prstClr val="black"/>
            </a:solidFill>
          </a:ln>
        </p:spPr>
      </p:sp>
      <p:sp>
        <p:nvSpPr>
          <p:cNvPr id="3" name="Notes Placeholder 2"/>
          <p:cNvSpPr>
            <a:spLocks noGrp="1"/>
          </p:cNvSpPr>
          <p:nvPr>
            <p:ph type="body" idx="1"/>
          </p:nvPr>
        </p:nvSpPr>
        <p:spPr>
          <a:xfrm>
            <a:off x="1028700" y="8801100"/>
            <a:ext cx="8229600" cy="7200900"/>
          </a:xfrm>
          <a:prstGeom prst="rect">
            <a:avLst/>
          </a:prstGeom>
        </p:spPr>
        <p:txBody>
          <a:bodyPr/>
          <a:lstStyle/>
          <a:p>
            <a:r>
              <a:rPr lang="en-US" sz="1200" b="1" i="0" kern="1200" dirty="0">
                <a:solidFill>
                  <a:schemeClr val="tx1"/>
                </a:solidFill>
                <a:effectLst/>
                <a:latin typeface="+mn-lt"/>
                <a:ea typeface="+mn-ea"/>
                <a:cs typeface="+mn-cs"/>
              </a:rPr>
              <a:t>Logistic Regression</a:t>
            </a:r>
            <a:r>
              <a:rPr lang="en-US" sz="1200" b="0" i="0" kern="1200" dirty="0">
                <a:solidFill>
                  <a:schemeClr val="tx1"/>
                </a:solidFill>
                <a:effectLst/>
                <a:latin typeface="+mn-lt"/>
                <a:ea typeface="+mn-ea"/>
                <a:cs typeface="+mn-cs"/>
              </a:rPr>
              <a:t> has the highest mean accuracy (≈ 96 %) and a relatively low std‑dev, indicating </a:t>
            </a:r>
            <a:r>
              <a:rPr lang="en-US" sz="1200" b="1" i="0" kern="1200" dirty="0">
                <a:solidFill>
                  <a:schemeClr val="tx1"/>
                </a:solidFill>
                <a:effectLst/>
                <a:latin typeface="+mn-lt"/>
                <a:ea typeface="+mn-ea"/>
                <a:cs typeface="+mn-cs"/>
              </a:rPr>
              <a:t>both strong performance and stability</a:t>
            </a:r>
            <a:r>
              <a:rPr lang="en-US" sz="1200" b="0" i="0" kern="1200" dirty="0">
                <a:solidFill>
                  <a:schemeClr val="tx1"/>
                </a:solidFill>
                <a:effectLst/>
                <a:latin typeface="+mn-lt"/>
                <a:ea typeface="+mn-ea"/>
                <a:cs typeface="+mn-cs"/>
              </a:rPr>
              <a:t> across different data splits.</a:t>
            </a:r>
          </a:p>
          <a:p>
            <a:r>
              <a:rPr lang="en-US" sz="1200" b="0" i="0" kern="1200" dirty="0">
                <a:solidFill>
                  <a:schemeClr val="tx1"/>
                </a:solidFill>
                <a:effectLst/>
                <a:latin typeface="+mn-lt"/>
                <a:ea typeface="+mn-ea"/>
                <a:cs typeface="+mn-cs"/>
              </a:rPr>
              <a:t>The other models have lower means and larger deviations, meaning they are less reliable for this dataset.</a:t>
            </a:r>
          </a:p>
          <a:p>
            <a:endParaRPr lang="en-IN" dirty="0"/>
          </a:p>
        </p:txBody>
      </p:sp>
    </p:spTree>
    <p:extLst>
      <p:ext uri="{BB962C8B-B14F-4D97-AF65-F5344CB8AC3E}">
        <p14:creationId xmlns:p14="http://schemas.microsoft.com/office/powerpoint/2010/main" val="35859049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2900" y="2286000"/>
            <a:ext cx="10972800" cy="6172200"/>
          </a:xfrm>
          <a:prstGeom prst="rect">
            <a:avLst/>
          </a:prstGeom>
          <a:noFill/>
          <a:ln w="12700">
            <a:solidFill>
              <a:prstClr val="black"/>
            </a:solidFill>
          </a:ln>
        </p:spPr>
      </p:sp>
      <p:sp>
        <p:nvSpPr>
          <p:cNvPr id="3" name="Notes Placeholder 2"/>
          <p:cNvSpPr>
            <a:spLocks noGrp="1"/>
          </p:cNvSpPr>
          <p:nvPr>
            <p:ph type="body" idx="1"/>
          </p:nvPr>
        </p:nvSpPr>
        <p:spPr>
          <a:xfrm>
            <a:off x="1028700" y="8801100"/>
            <a:ext cx="8229600" cy="7200900"/>
          </a:xfrm>
          <a:prstGeom prst="rect">
            <a:avLst/>
          </a:prstGeom>
        </p:spPr>
        <p:txBody>
          <a:bodyPr/>
          <a:lstStyle/>
          <a:p>
            <a:r>
              <a:rPr lang="en-US" sz="1200" b="0" i="0" kern="1200" dirty="0">
                <a:solidFill>
                  <a:schemeClr val="tx1"/>
                </a:solidFill>
                <a:effectLst/>
                <a:latin typeface="+mn-lt"/>
                <a:ea typeface="+mn-ea"/>
                <a:cs typeface="+mn-cs"/>
              </a:rPr>
              <a:t>Ensemble learning is a </a:t>
            </a:r>
            <a:r>
              <a:rPr lang="en-US" sz="1200" b="1" i="0" kern="1200" dirty="0">
                <a:solidFill>
                  <a:schemeClr val="tx1"/>
                </a:solidFill>
                <a:effectLst/>
                <a:latin typeface="+mn-lt"/>
                <a:ea typeface="+mn-ea"/>
                <a:cs typeface="+mn-cs"/>
              </a:rPr>
              <a:t>machine‑learning strategy that combines several individual models</a:t>
            </a:r>
            <a:r>
              <a:rPr lang="en-US" sz="1200" b="0" i="0" kern="1200" dirty="0">
                <a:solidFill>
                  <a:schemeClr val="tx1"/>
                </a:solidFill>
                <a:effectLst/>
                <a:latin typeface="+mn-lt"/>
                <a:ea typeface="+mn-ea"/>
                <a:cs typeface="+mn-cs"/>
              </a:rPr>
              <a:t> (often called </a:t>
            </a:r>
            <a:r>
              <a:rPr lang="en-US" sz="1200" b="0" i="1" kern="1200" dirty="0">
                <a:solidFill>
                  <a:schemeClr val="tx1"/>
                </a:solidFill>
                <a:effectLst/>
                <a:latin typeface="+mn-lt"/>
                <a:ea typeface="+mn-ea"/>
                <a:cs typeface="+mn-cs"/>
              </a:rPr>
              <a:t>base learners</a:t>
            </a:r>
            <a:r>
              <a:rPr lang="en-US" sz="1200" b="0" i="0" kern="1200" dirty="0">
                <a:solidFill>
                  <a:schemeClr val="tx1"/>
                </a:solidFill>
                <a:effectLst/>
                <a:latin typeface="+mn-lt"/>
                <a:ea typeface="+mn-ea"/>
                <a:cs typeface="+mn-cs"/>
              </a:rPr>
              <a:t>) to produce a single, stronger predictor. The idea is that different models make different kinds of errors; when their predictions are aggregated, the errors tend to cancel out, yielding higher accuracy and better </a:t>
            </a:r>
            <a:r>
              <a:rPr lang="en-US" sz="1200" b="0" i="0" kern="1200" dirty="0" err="1">
                <a:solidFill>
                  <a:schemeClr val="tx1"/>
                </a:solidFill>
                <a:effectLst/>
                <a:latin typeface="+mn-lt"/>
                <a:ea typeface="+mn-ea"/>
                <a:cs typeface="+mn-cs"/>
              </a:rPr>
              <a:t>generalisation</a:t>
            </a:r>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K‑Fold Cross‑Validation (CV) is a </a:t>
            </a:r>
            <a:r>
              <a:rPr lang="en-US" sz="1200" b="1" i="0" kern="1200" dirty="0">
                <a:solidFill>
                  <a:schemeClr val="tx1"/>
                </a:solidFill>
                <a:effectLst/>
                <a:latin typeface="+mn-lt"/>
                <a:ea typeface="+mn-ea"/>
                <a:cs typeface="+mn-cs"/>
              </a:rPr>
              <a:t>resampling technique</a:t>
            </a:r>
            <a:r>
              <a:rPr lang="en-US" sz="1200" b="0" i="0" kern="1200" dirty="0">
                <a:solidFill>
                  <a:schemeClr val="tx1"/>
                </a:solidFill>
                <a:effectLst/>
                <a:latin typeface="+mn-lt"/>
                <a:ea typeface="+mn-ea"/>
                <a:cs typeface="+mn-cs"/>
              </a:rPr>
              <a:t> used to estimate how a model will perform on unseen data. It provides a more reliable performance estimate than a single train‑test split because it evaluates the model on multiple different validation sets.</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Shuffle</a:t>
            </a:r>
            <a:r>
              <a:rPr lang="en-US" sz="1200" b="0" i="0" kern="1200" dirty="0">
                <a:solidFill>
                  <a:schemeClr val="tx1"/>
                </a:solidFill>
                <a:effectLst/>
                <a:latin typeface="+mn-lt"/>
                <a:ea typeface="+mn-ea"/>
                <a:cs typeface="+mn-cs"/>
              </a:rPr>
              <a:t> the whole training set (to remove any order bias).</a:t>
            </a:r>
          </a:p>
          <a:p>
            <a:r>
              <a:rPr lang="en-US" sz="1200" b="1" i="0" kern="1200" dirty="0">
                <a:solidFill>
                  <a:schemeClr val="tx1"/>
                </a:solidFill>
                <a:effectLst/>
                <a:latin typeface="+mn-lt"/>
                <a:ea typeface="+mn-ea"/>
                <a:cs typeface="+mn-cs"/>
              </a:rPr>
              <a:t>Split</a:t>
            </a:r>
            <a:r>
              <a:rPr lang="en-US" sz="1200" b="0" i="0" kern="1200" dirty="0">
                <a:solidFill>
                  <a:schemeClr val="tx1"/>
                </a:solidFill>
                <a:effectLst/>
                <a:latin typeface="+mn-lt"/>
                <a:ea typeface="+mn-ea"/>
                <a:cs typeface="+mn-cs"/>
              </a:rPr>
              <a:t> it into 10 equal‑sized folds.</a:t>
            </a:r>
          </a:p>
          <a:p>
            <a:r>
              <a:rPr lang="en-US" sz="1200" b="1" i="0" kern="1200" dirty="0">
                <a:solidFill>
                  <a:schemeClr val="tx1"/>
                </a:solidFill>
                <a:effectLst/>
                <a:latin typeface="+mn-lt"/>
                <a:ea typeface="+mn-ea"/>
                <a:cs typeface="+mn-cs"/>
              </a:rPr>
              <a:t>Iterate</a:t>
            </a:r>
            <a:r>
              <a:rPr lang="en-US" sz="1200" b="0" i="0" kern="1200" dirty="0">
                <a:solidFill>
                  <a:schemeClr val="tx1"/>
                </a:solidFill>
                <a:effectLst/>
                <a:latin typeface="+mn-lt"/>
                <a:ea typeface="+mn-ea"/>
                <a:cs typeface="+mn-cs"/>
              </a:rPr>
              <a:t> 10 times:</a:t>
            </a:r>
          </a:p>
          <a:p>
            <a:pPr lvl="1"/>
            <a:r>
              <a:rPr lang="en-US" sz="1200" b="0" i="0" kern="1200" dirty="0">
                <a:solidFill>
                  <a:schemeClr val="tx1"/>
                </a:solidFill>
                <a:effectLst/>
                <a:latin typeface="+mn-lt"/>
                <a:ea typeface="+mn-ea"/>
                <a:cs typeface="+mn-cs"/>
              </a:rPr>
              <a:t>Use 9 folds for training.</a:t>
            </a:r>
          </a:p>
          <a:p>
            <a:pPr lvl="1"/>
            <a:r>
              <a:rPr lang="en-US" sz="1200" b="0" i="0" kern="1200" dirty="0">
                <a:solidFill>
                  <a:schemeClr val="tx1"/>
                </a:solidFill>
                <a:effectLst/>
                <a:latin typeface="+mn-lt"/>
                <a:ea typeface="+mn-ea"/>
                <a:cs typeface="+mn-cs"/>
              </a:rPr>
              <a:t>Use the remaining 1 fold for validation.</a:t>
            </a:r>
          </a:p>
          <a:p>
            <a:pPr lvl="1"/>
            <a:r>
              <a:rPr lang="en-US" sz="1200" b="0" i="0" kern="1200" dirty="0">
                <a:solidFill>
                  <a:schemeClr val="tx1"/>
                </a:solidFill>
                <a:effectLst/>
                <a:latin typeface="+mn-lt"/>
                <a:ea typeface="+mn-ea"/>
                <a:cs typeface="+mn-cs"/>
              </a:rPr>
              <a:t>Record the chosen metric (accuracy).</a:t>
            </a:r>
          </a:p>
          <a:p>
            <a:r>
              <a:rPr lang="en-US" sz="1200" b="1" i="0" kern="1200" dirty="0">
                <a:solidFill>
                  <a:schemeClr val="tx1"/>
                </a:solidFill>
                <a:effectLst/>
                <a:latin typeface="+mn-lt"/>
                <a:ea typeface="+mn-ea"/>
                <a:cs typeface="+mn-cs"/>
              </a:rPr>
              <a:t>Aggregate</a:t>
            </a:r>
            <a:r>
              <a:rPr lang="en-US" sz="1200" b="0" i="0" kern="1200" dirty="0">
                <a:solidFill>
                  <a:schemeClr val="tx1"/>
                </a:solidFill>
                <a:effectLst/>
                <a:latin typeface="+mn-lt"/>
                <a:ea typeface="+mn-ea"/>
                <a:cs typeface="+mn-cs"/>
              </a:rPr>
              <a:t> the 10 accuracy scores: compute the </a:t>
            </a:r>
            <a:r>
              <a:rPr lang="en-US" sz="1200" b="1" i="0" kern="1200" dirty="0">
                <a:solidFill>
                  <a:schemeClr val="tx1"/>
                </a:solidFill>
                <a:effectLst/>
                <a:latin typeface="+mn-lt"/>
                <a:ea typeface="+mn-ea"/>
                <a:cs typeface="+mn-cs"/>
              </a:rPr>
              <a:t>mean</a:t>
            </a:r>
            <a:r>
              <a:rPr lang="en-US" sz="1200" b="0" i="0" kern="1200" dirty="0">
                <a:solidFill>
                  <a:schemeClr val="tx1"/>
                </a:solidFill>
                <a:effectLst/>
                <a:latin typeface="+mn-lt"/>
                <a:ea typeface="+mn-ea"/>
                <a:cs typeface="+mn-cs"/>
              </a:rPr>
              <a:t> (overall performance) and the </a:t>
            </a:r>
            <a:r>
              <a:rPr lang="en-US" sz="1200" b="1" i="0" kern="1200" dirty="0">
                <a:solidFill>
                  <a:schemeClr val="tx1"/>
                </a:solidFill>
                <a:effectLst/>
                <a:latin typeface="+mn-lt"/>
                <a:ea typeface="+mn-ea"/>
                <a:cs typeface="+mn-cs"/>
              </a:rPr>
              <a:t>standard deviation</a:t>
            </a:r>
            <a:r>
              <a:rPr lang="en-US" sz="1200" b="0" i="0" kern="1200" dirty="0">
                <a:solidFill>
                  <a:schemeClr val="tx1"/>
                </a:solidFill>
                <a:effectLst/>
                <a:latin typeface="+mn-lt"/>
                <a:ea typeface="+mn-ea"/>
                <a:cs typeface="+mn-cs"/>
              </a:rPr>
              <a:t> (stability across folds).</a:t>
            </a:r>
          </a:p>
          <a:p>
            <a:endParaRPr lang="en-IN" dirty="0"/>
          </a:p>
        </p:txBody>
      </p:sp>
    </p:spTree>
    <p:extLst>
      <p:ext uri="{BB962C8B-B14F-4D97-AF65-F5344CB8AC3E}">
        <p14:creationId xmlns:p14="http://schemas.microsoft.com/office/powerpoint/2010/main" val="8214686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Beyond achieving high accuracy, our model revealed three critical insights about consumer behavior that can immediately improve inventory planning.</a:t>
            </a:r>
          </a:p>
          <a:p>
            <a:r>
              <a:rPr lang="en-US" b="1" dirty="0"/>
              <a:t>1. The Power of 7: Dominant Lag</a:t>
            </a:r>
            <a:r>
              <a:rPr lang="en-US" dirty="0"/>
              <a:t> [Point to the first panel/bar chart] First, we analyzed which features drove the model's decisions. The </a:t>
            </a:r>
            <a:r>
              <a:rPr lang="en-US" b="1" dirty="0"/>
              <a:t>7-Day Lag</a:t>
            </a:r>
            <a:r>
              <a:rPr lang="en-US" dirty="0"/>
              <a:t> was by far the strongest predictor.</a:t>
            </a:r>
          </a:p>
          <a:p>
            <a:r>
              <a:rPr lang="en-US" b="1" dirty="0"/>
              <a:t>The Insight:</a:t>
            </a:r>
            <a:r>
              <a:rPr lang="en-US" dirty="0"/>
              <a:t> This confirms that shopping habits are strictly weekly. If sales were high </a:t>
            </a:r>
            <a:r>
              <a:rPr lang="en-US" i="1" dirty="0"/>
              <a:t>last</a:t>
            </a:r>
            <a:r>
              <a:rPr lang="en-US" dirty="0"/>
              <a:t> Saturday, they are extremely likely to be high </a:t>
            </a:r>
            <a:r>
              <a:rPr lang="en-US" i="1" dirty="0"/>
              <a:t>this</a:t>
            </a:r>
            <a:r>
              <a:rPr lang="en-US" dirty="0"/>
              <a:t> Saturday.</a:t>
            </a:r>
          </a:p>
          <a:p>
            <a:r>
              <a:rPr lang="en-US" b="1" dirty="0"/>
              <a:t>The Action:</a:t>
            </a:r>
            <a:r>
              <a:rPr lang="en-US" dirty="0"/>
              <a:t> Inventory managers should prioritize restocking based on the same day last week, rather than yesterday.</a:t>
            </a:r>
          </a:p>
          <a:p>
            <a:r>
              <a:rPr lang="en-US" b="1" dirty="0"/>
              <a:t>2. Weekend Spikes: High-Demand Trigger</a:t>
            </a:r>
            <a:r>
              <a:rPr lang="en-US" dirty="0"/>
              <a:t> [Point to the middle panel] Second, we found a significant correlation with the </a:t>
            </a:r>
            <a:r>
              <a:rPr lang="en-US" b="1" dirty="0"/>
              <a:t>'</a:t>
            </a:r>
            <a:r>
              <a:rPr lang="en-US" b="1" dirty="0" err="1"/>
              <a:t>Is_Weekend</a:t>
            </a:r>
            <a:r>
              <a:rPr lang="en-US" b="1" dirty="0"/>
              <a:t>'</a:t>
            </a:r>
            <a:r>
              <a:rPr lang="en-US" dirty="0"/>
              <a:t> flag.</a:t>
            </a:r>
          </a:p>
          <a:p>
            <a:r>
              <a:rPr lang="en-US" b="1" dirty="0"/>
              <a:t>The Insight:</a:t>
            </a:r>
            <a:r>
              <a:rPr lang="en-US" dirty="0"/>
              <a:t> The model identified weekends as a primary trigger for high demand.</a:t>
            </a:r>
          </a:p>
          <a:p>
            <a:r>
              <a:rPr lang="en-US" b="1" dirty="0"/>
              <a:t>The Action:</a:t>
            </a:r>
            <a:r>
              <a:rPr lang="en-US" dirty="0"/>
              <a:t> This allows for optimized staffing. We can confidently increase staff levels on weekends, knowing the demand surge is predictable, not random.</a:t>
            </a:r>
          </a:p>
          <a:p>
            <a:r>
              <a:rPr lang="en-US" b="1" dirty="0"/>
              <a:t>3. Rolling Trends: Stable Baseline</a:t>
            </a:r>
            <a:r>
              <a:rPr lang="en-US" dirty="0"/>
              <a:t> [Point to the third panel] Finally, the </a:t>
            </a:r>
            <a:r>
              <a:rPr lang="en-US" b="1" dirty="0"/>
              <a:t>30-Day Rolling Mean</a:t>
            </a:r>
            <a:r>
              <a:rPr lang="en-US" dirty="0"/>
              <a:t> proved essential for stability.</a:t>
            </a:r>
          </a:p>
          <a:p>
            <a:r>
              <a:rPr lang="en-US" b="1" dirty="0"/>
              <a:t>The Insight:</a:t>
            </a:r>
            <a:r>
              <a:rPr lang="en-US" dirty="0"/>
              <a:t> Daily sales are noisy. By looking at the 30-day average (the blue line), the model sees the 'true' baseline demand.</a:t>
            </a:r>
          </a:p>
          <a:p>
            <a:r>
              <a:rPr lang="en-US" b="1" dirty="0"/>
              <a:t>The Action:</a:t>
            </a:r>
            <a:r>
              <a:rPr lang="en-US" dirty="0"/>
              <a:t> This creates a 'cushioning effect.' It prevents the system from overreacting to a single bad day of sales, guiding safer, more consistent order quantities."</a:t>
            </a: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our model is highly accurate, effective data science requires transparency about limitations. We identified four key boundaries in the current system:</a:t>
            </a:r>
          </a:p>
          <a:p>
            <a:r>
              <a:rPr lang="en-US" b="1" dirty="0"/>
              <a:t>1. External Factors Ignored</a:t>
            </a:r>
            <a:r>
              <a:rPr lang="en-US" dirty="0"/>
              <a:t> [Point to the first column] "Currently, the model relies purely on historical sales data. It does not yet 'see' external factors like sudden weather changes, competitor promotions, or local public holidays. These are 'blind spots' that could influence demand but aren't yet captured."</a:t>
            </a:r>
          </a:p>
          <a:p>
            <a:r>
              <a:rPr lang="en-US" b="1" dirty="0"/>
              <a:t>2. Binary Thresholding</a:t>
            </a:r>
            <a:r>
              <a:rPr lang="en-US" dirty="0"/>
              <a:t> [Point to the second column] "Second, we used a 'Binary Classification' approach—classifying demand simply as 'High' or 'Low' based on the median.</a:t>
            </a:r>
          </a:p>
          <a:p>
            <a:r>
              <a:rPr lang="en-US" b="1" dirty="0"/>
              <a:t>The Limitation:</a:t>
            </a:r>
            <a:r>
              <a:rPr lang="en-US" dirty="0"/>
              <a:t> This simplifies reality. A day with sales just one unit above the median is labeled 'High,' while one unit below is 'Low.' In the real world, demand is a continuous spectrum, not a simple switch."</a:t>
            </a:r>
          </a:p>
          <a:p>
            <a:r>
              <a:rPr lang="en-US" b="1" dirty="0"/>
              <a:t>3. Data Recency &amp; Retraining</a:t>
            </a:r>
            <a:r>
              <a:rPr lang="en-US" dirty="0"/>
              <a:t> [Point to the third column] "Third, 'Data Drift.' Consumer behaviors change—post-pandemic shopping looks different from 2015.</a:t>
            </a:r>
          </a:p>
          <a:p>
            <a:r>
              <a:rPr lang="en-US" b="1" dirty="0"/>
              <a:t>The Requirement:</a:t>
            </a:r>
            <a:r>
              <a:rPr lang="en-US" dirty="0"/>
              <a:t> This model is not 'set and forget.' It requires periodic retraining with fresh data to ensure it doesn't become obsolete as trends evolve."</a:t>
            </a:r>
          </a:p>
          <a:p>
            <a:r>
              <a:rPr lang="en-US" b="1" dirty="0"/>
              <a:t>4. Future-Proofing Needs</a:t>
            </a:r>
            <a:r>
              <a:rPr lang="en-US" dirty="0"/>
              <a:t> [Point to the last column] "Finally, to make this truly robust for the future, we need to move beyond simple classification.</a:t>
            </a:r>
          </a:p>
          <a:p>
            <a:r>
              <a:rPr lang="en-US" b="1" dirty="0"/>
              <a:t>The Next Step:</a:t>
            </a:r>
            <a:r>
              <a:rPr lang="en-US" dirty="0"/>
              <a:t> We aim to build a </a:t>
            </a:r>
            <a:r>
              <a:rPr lang="en-US" b="1" dirty="0"/>
              <a:t>Regression Layer</a:t>
            </a:r>
            <a:r>
              <a:rPr lang="en-US" dirty="0"/>
              <a:t> that predicts the </a:t>
            </a:r>
            <a:r>
              <a:rPr lang="en-US" i="1" dirty="0"/>
              <a:t>exact number of units</a:t>
            </a:r>
            <a:r>
              <a:rPr lang="en-US" dirty="0"/>
              <a:t> needed (e.g., 'Order 500 units'), rather than just saying 'Demand will be High.' This would provide the ultimate precision for inventory ordering.</a:t>
            </a: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PPTIST_MASTER">
    <p:bg>
      <p:bgPr>
        <a:solidFill>
          <a:srgbClr val="FFFFFF"/>
        </a:solidFill>
        <a:effectLst/>
      </p:bgPr>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banana/19b40d0d-abc2-87a9-8000-0000aa713c82.png?kimi-sig=XyUaVNyJQjIAhdc8SOf2rYrORTkMXQEwY-zFyUniCMg"/>
          <p:cNvPicPr>
            <a:picLocks noChangeAspect="1"/>
          </p:cNvPicPr>
          <p:nvPr/>
        </p:nvPicPr>
        <p:blipFill>
          <a:blip r:embed="rId3"/>
          <a:stretch>
            <a:fillRect/>
          </a:stretch>
        </p:blipFill>
        <p:spPr>
          <a:xfrm>
            <a:off x="0" y="96060"/>
            <a:ext cx="18288000" cy="10287000"/>
          </a:xfrm>
          <a:prstGeom prst="rect">
            <a:avLst/>
          </a:prstGeom>
        </p:spPr>
      </p:pic>
      <p:sp>
        <p:nvSpPr>
          <p:cNvPr id="3" name="Rectangle 2">
            <a:extLst>
              <a:ext uri="{FF2B5EF4-FFF2-40B4-BE49-F238E27FC236}">
                <a16:creationId xmlns:a16="http://schemas.microsoft.com/office/drawing/2014/main" id="{AE1520AC-B429-D3AB-DD06-217A866805C2}"/>
              </a:ext>
            </a:extLst>
          </p:cNvPr>
          <p:cNvSpPr/>
          <p:nvPr/>
        </p:nvSpPr>
        <p:spPr>
          <a:xfrm>
            <a:off x="3794760" y="7802880"/>
            <a:ext cx="2956560" cy="92964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4000" dirty="0"/>
              <a:t>Ayush Das</a:t>
            </a:r>
          </a:p>
        </p:txBody>
      </p:sp>
    </p:spTree>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name="Slide 7">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banana/19b40d2c-1322-87b8-8000-000000f43c1b.png?kimi-sig=QNQp7ERo7LmL6Kr4ZSm9QdxWrCW1It-7RCaSzpHtVK0"/>
          <p:cNvPicPr>
            <a:picLocks noChangeAspect="1"/>
          </p:cNvPicPr>
          <p:nvPr/>
        </p:nvPicPr>
        <p:blipFill>
          <a:blip r:embed="rId3"/>
          <a:stretch>
            <a:fillRect/>
          </a:stretch>
        </p:blipFill>
        <p:spPr>
          <a:xfrm>
            <a:off x="0" y="0"/>
            <a:ext cx="18288000" cy="10287000"/>
          </a:xfrm>
          <a:prstGeom prst="rect">
            <a:avLst/>
          </a:prstGeom>
        </p:spPr>
      </p:pic>
    </p:spTree>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name="Slide 2">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banana/19b40d22-6652-849a-8000-00005e5ff521.png?kimi-sig=RNFo_HXLabNuV4tWuhdabgEFJlvYi1TNxE4kBT8kUsU"/>
          <p:cNvPicPr>
            <a:picLocks noChangeAspect="1"/>
          </p:cNvPicPr>
          <p:nvPr/>
        </p:nvPicPr>
        <p:blipFill>
          <a:blip r:embed="rId3"/>
          <a:stretch>
            <a:fillRect/>
          </a:stretch>
        </p:blipFill>
        <p:spPr>
          <a:xfrm>
            <a:off x="0" y="0"/>
            <a:ext cx="18288000" cy="10287000"/>
          </a:xfrm>
          <a:prstGeom prst="rect">
            <a:avLst/>
          </a:prstGeom>
        </p:spPr>
      </p:pic>
    </p:spTree>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https://kimi-img.moonshot.cn/pub/slides/banana/19b41264-d1c2-8e61-8000-0000166a36bc.png?kimi-sig=JpjBFff_ShjAS-LM8hlRLwVqYLz0DaHnBdtSEvfS138">
            <a:extLst>
              <a:ext uri="{FF2B5EF4-FFF2-40B4-BE49-F238E27FC236}">
                <a16:creationId xmlns:a16="http://schemas.microsoft.com/office/drawing/2014/main" id="{2D88F3C5-644A-B2BE-B17C-5B09B4B41C93}"/>
              </a:ext>
            </a:extLst>
          </p:cNvPr>
          <p:cNvPicPr>
            <a:picLocks noChangeAspect="1"/>
          </p:cNvPicPr>
          <p:nvPr/>
        </p:nvPicPr>
        <p:blipFill>
          <a:blip r:embed="rId3"/>
          <a:stretch>
            <a:fillRect/>
          </a:stretch>
        </p:blipFill>
        <p:spPr>
          <a:xfrm>
            <a:off x="429491" y="497031"/>
            <a:ext cx="16985673" cy="9554441"/>
          </a:xfrm>
          <a:prstGeom prst="rect">
            <a:avLst/>
          </a:prstGeom>
        </p:spPr>
      </p:pic>
    </p:spTree>
    <p:extLst>
      <p:ext uri="{BB962C8B-B14F-4D97-AF65-F5344CB8AC3E}">
        <p14:creationId xmlns:p14="http://schemas.microsoft.com/office/powerpoint/2010/main" val="29241858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3">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banana/19b40d17-8772-8369-8000-0000675b65b7.png?kimi-sig=yHc4GSS_sfTU7TpO2Z-LDvxI-Ye1zE38Tke0OiOwx8E"/>
          <p:cNvPicPr>
            <a:picLocks noChangeAspect="1"/>
          </p:cNvPicPr>
          <p:nvPr/>
        </p:nvPicPr>
        <p:blipFill>
          <a:blip r:embed="rId3"/>
          <a:stretch>
            <a:fillRect/>
          </a:stretch>
        </p:blipFill>
        <p:spPr>
          <a:xfrm>
            <a:off x="0" y="0"/>
            <a:ext cx="18288000" cy="10287000"/>
          </a:xfrm>
          <a:prstGeom prst="rect">
            <a:avLst/>
          </a:prstGeom>
        </p:spPr>
      </p:pic>
    </p:spTree>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name="Slide 4">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banana/19b40d18-7ea2-8834-8000-0000c296c18c.png?kimi-sig=vzUFbGQxY6q3tY-NFXtAby-3mAwxCyoA0_sFlHNyZjs"/>
          <p:cNvPicPr>
            <a:picLocks noChangeAspect="1"/>
          </p:cNvPicPr>
          <p:nvPr/>
        </p:nvPicPr>
        <p:blipFill>
          <a:blip r:embed="rId3"/>
          <a:stretch>
            <a:fillRect/>
          </a:stretch>
        </p:blipFill>
        <p:spPr>
          <a:xfrm>
            <a:off x="0" y="0"/>
            <a:ext cx="18288000" cy="10287000"/>
          </a:xfrm>
          <a:prstGeom prst="rect">
            <a:avLst/>
          </a:prstGeom>
        </p:spPr>
      </p:pic>
    </p:spTree>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omputer">
            <a:extLst>
              <a:ext uri="{FF2B5EF4-FFF2-40B4-BE49-F238E27FC236}">
                <a16:creationId xmlns:a16="http://schemas.microsoft.com/office/drawing/2014/main" id="{C1F63C1E-05F8-3478-CD4D-7799CF74F079}"/>
              </a:ext>
            </a:extLst>
          </p:cNvPr>
          <p:cNvPicPr>
            <a:picLocks noChangeAspect="1"/>
          </p:cNvPicPr>
          <p:nvPr/>
        </p:nvPicPr>
        <p:blipFill>
          <a:blip r:embed="rId3"/>
          <a:srcRect b="32000"/>
          <a:stretch>
            <a:fillRect/>
          </a:stretch>
        </p:blipFill>
        <p:spPr>
          <a:xfrm>
            <a:off x="1542692" y="365760"/>
            <a:ext cx="14611707" cy="9783100"/>
          </a:xfrm>
          <a:prstGeom prst="rect">
            <a:avLst/>
          </a:prstGeom>
        </p:spPr>
      </p:pic>
    </p:spTree>
    <p:extLst>
      <p:ext uri="{BB962C8B-B14F-4D97-AF65-F5344CB8AC3E}">
        <p14:creationId xmlns:p14="http://schemas.microsoft.com/office/powerpoint/2010/main" val="6334920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diagram of a software development process&#10;&#10;AI-generated content may be incorrect.">
            <a:extLst>
              <a:ext uri="{FF2B5EF4-FFF2-40B4-BE49-F238E27FC236}">
                <a16:creationId xmlns:a16="http://schemas.microsoft.com/office/drawing/2014/main" id="{2E2F8606-BD35-3491-3FD6-32F0093EDCB1}"/>
              </a:ext>
            </a:extLst>
          </p:cNvPr>
          <p:cNvPicPr>
            <a:picLocks noChangeAspect="1"/>
          </p:cNvPicPr>
          <p:nvPr/>
        </p:nvPicPr>
        <p:blipFill>
          <a:blip r:embed="rId3"/>
          <a:stretch>
            <a:fillRect/>
          </a:stretch>
        </p:blipFill>
        <p:spPr>
          <a:xfrm>
            <a:off x="221602" y="29897"/>
            <a:ext cx="17844796" cy="10287000"/>
          </a:xfrm>
          <a:prstGeom prst="rect">
            <a:avLst/>
          </a:prstGeom>
        </p:spPr>
      </p:pic>
    </p:spTree>
    <p:extLst>
      <p:ext uri="{BB962C8B-B14F-4D97-AF65-F5344CB8AC3E}">
        <p14:creationId xmlns:p14="http://schemas.microsoft.com/office/powerpoint/2010/main" val="9720305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5">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banana/19b40d17-f132-8a9e-8000-0000b783c6e7.png?kimi-sig=5utZ9lOzmBjFiM8Sk3muGQTSmulsuVxWtEYdTGalaUE"/>
          <p:cNvPicPr>
            <a:picLocks noChangeAspect="1"/>
          </p:cNvPicPr>
          <p:nvPr/>
        </p:nvPicPr>
        <p:blipFill>
          <a:blip r:embed="rId3"/>
          <a:stretch>
            <a:fillRect/>
          </a:stretch>
        </p:blipFill>
        <p:spPr>
          <a:xfrm>
            <a:off x="0" y="0"/>
            <a:ext cx="18288000" cy="10287000"/>
          </a:xfrm>
          <a:prstGeom prst="rect">
            <a:avLst/>
          </a:prstGeom>
        </p:spPr>
      </p:pic>
    </p:spTree>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name="Slide 6">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banana/19b40d18-b5e2-8f4d-8000-0000920a8d47.png?kimi-sig=q1igtUZTeeDp8CVECiVVxqK5B0OWdORGx--G3bksuUw"/>
          <p:cNvPicPr>
            <a:picLocks noChangeAspect="1"/>
          </p:cNvPicPr>
          <p:nvPr/>
        </p:nvPicPr>
        <p:blipFill>
          <a:blip r:embed="rId3"/>
          <a:stretch>
            <a:fillRect/>
          </a:stretch>
        </p:blipFill>
        <p:spPr>
          <a:xfrm>
            <a:off x="-110836" y="13855"/>
            <a:ext cx="18288000" cy="10287000"/>
          </a:xfrm>
          <a:prstGeom prst="rect">
            <a:avLst/>
          </a:prstGeom>
        </p:spPr>
      </p:pic>
    </p:spTree>
  </p:cSld>
  <p:clrMapOvr>
    <a:masterClrMapping/>
  </p:clrMapOvr>
  <p:transition>
    <p:fade/>
  </p:transition>
</p:sld>
</file>

<file path=ppt/theme/theme1.xml><?xml version="1.0" encoding="utf-8"?>
<a:theme xmlns:a="http://schemas.openxmlformats.org/drawingml/2006/main" name="Custom Theme">
  <a:themeElements>
    <a:clrScheme name="Custom">
      <a:dk1>
        <a:srgbClr val="000000"/>
      </a:dk1>
      <a:lt1>
        <a:srgbClr val="FFFFFF"/>
      </a:lt1>
      <a:dk2>
        <a:srgbClr val="333333"/>
      </a:dk2>
      <a:lt2>
        <a:srgbClr val="EEEEEE"/>
      </a:lt2>
      <a:accent1>
        <a:srgbClr val="8DAAC2"/>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350</TotalTime>
  <Words>1786</Words>
  <Application>Microsoft Office PowerPoint</Application>
  <PresentationFormat>Custom</PresentationFormat>
  <Paragraphs>87</Paragraphs>
  <Slides>10</Slides>
  <Notes>10</Notes>
  <HiddenSlides>0</HiddenSlides>
  <MMClips>0</MMClips>
  <ScaleCrop>false</ScaleCrop>
  <HeadingPairs>
    <vt:vector size="6" baseType="variant">
      <vt:variant>
        <vt:lpstr>Fonts Used</vt:lpstr>
      </vt:variant>
      <vt:variant>
        <vt:i4>1</vt:i4>
      </vt:variant>
      <vt:variant>
        <vt:lpstr>Theme</vt:lpstr>
      </vt:variant>
      <vt:variant>
        <vt:i4>1</vt:i4>
      </vt:variant>
      <vt:variant>
        <vt:lpstr>Slide Titles</vt:lpstr>
      </vt:variant>
      <vt:variant>
        <vt:i4>10</vt:i4>
      </vt:variant>
    </vt:vector>
  </HeadingPairs>
  <TitlesOfParts>
    <vt:vector size="12" baseType="lpstr">
      <vt:lpstr>Arial</vt:lpstr>
      <vt:lpstr>Custom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Moonshot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Seasonal Demand Prediction with ML</dc:title>
  <dc:subject>Seasonal Demand Prediction with ML</dc:subject>
  <dc:creator>Kimi</dc:creator>
  <cp:lastModifiedBy>AYUSH Das</cp:lastModifiedBy>
  <cp:revision>8</cp:revision>
  <dcterms:created xsi:type="dcterms:W3CDTF">2025-12-21T12:15:37Z</dcterms:created>
  <dcterms:modified xsi:type="dcterms:W3CDTF">2025-12-22T03:33:11Z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IGC">
    <vt:lpwstr>{"Label":"Seasonal Demand Prediction with ML","ContentProducer":"001191110108MACG2KBH8F10000","ProduceID":"19b40d04-5932-81d1-8000-0000460cc324","ReservedCode1":"","ContentPropagator":"001191110108MACG2KBH8F20000","PropagateID":"19b40d04-5932-81d1-8000-0000460cc324","ReservedCode2":""}</vt:lpwstr>
  </property>
</Properties>
</file>